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9" r:id="rId3"/>
    <p:sldId id="262" r:id="rId4"/>
    <p:sldId id="265" r:id="rId5"/>
    <p:sldId id="266" r:id="rId6"/>
    <p:sldId id="270" r:id="rId7"/>
    <p:sldId id="268" r:id="rId8"/>
    <p:sldId id="271" r:id="rId9"/>
    <p:sldId id="272" r:id="rId10"/>
    <p:sldId id="273" r:id="rId11"/>
    <p:sldId id="274" r:id="rId12"/>
    <p:sldId id="276" r:id="rId13"/>
    <p:sldId id="277" r:id="rId14"/>
    <p:sldId id="279" r:id="rId15"/>
    <p:sldId id="280" r:id="rId16"/>
    <p:sldId id="303" r:id="rId17"/>
    <p:sldId id="285" r:id="rId18"/>
    <p:sldId id="286" r:id="rId19"/>
    <p:sldId id="28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5A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660"/>
  </p:normalViewPr>
  <p:slideViewPr>
    <p:cSldViewPr>
      <p:cViewPr>
        <p:scale>
          <a:sx n="100" d="100"/>
          <a:sy n="100" d="100"/>
        </p:scale>
        <p:origin x="-49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FE227-7D85-4A1A-A55D-6B7B2ADBC4EC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D88E1-61F7-48B0-BE8F-224BBF66B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811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A377E2-A36A-4BCD-A01F-BFB49311F540}" type="slidenum">
              <a:rPr lang="ru-RU"/>
              <a:pPr/>
              <a:t>6</a:t>
            </a:fld>
            <a:endParaRPr lang="ru-RU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665288" y="685800"/>
            <a:ext cx="3527425" cy="34290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484" y="275065"/>
            <a:ext cx="8229032" cy="1143000"/>
          </a:xfrm>
          <a:prstGeom prst="rect">
            <a:avLst/>
          </a:prstGeom>
        </p:spPr>
        <p:txBody>
          <a:bodyPr lIns="72603" tIns="36302" rIns="72603" bIns="3630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484" y="1599981"/>
            <a:ext cx="4046319" cy="4525973"/>
          </a:xfrm>
          <a:prstGeom prst="rect">
            <a:avLst/>
          </a:prstGeom>
        </p:spPr>
        <p:txBody>
          <a:bodyPr lIns="72603" tIns="36302" rIns="72603" bIns="36302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0197" y="1599981"/>
            <a:ext cx="4046319" cy="4525973"/>
          </a:xfrm>
          <a:prstGeom prst="rect">
            <a:avLst/>
          </a:prstGeom>
        </p:spPr>
        <p:txBody>
          <a:bodyPr lIns="72603" tIns="36302" rIns="72603" bIns="36302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F716DA-1AA8-4822-8404-2F780E288B65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BB522D5-6333-4550-95CD-937BE5C7DA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dirty="0" smtClean="0"/>
              <a:t>Die Aufgaben der Stunde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3100" dirty="0" smtClean="0"/>
              <a:t>Задачи урока</a:t>
            </a:r>
            <a:r>
              <a:rPr lang="de-DE" sz="3100" dirty="0" smtClean="0"/>
              <a:t>     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b="1" dirty="0" smtClean="0"/>
              <a:t>I</a:t>
            </a:r>
            <a:r>
              <a:rPr lang="ru-RU" sz="2000" b="1" dirty="0" smtClean="0"/>
              <a:t>.</a:t>
            </a:r>
            <a:r>
              <a:rPr lang="de-DE" sz="2000" b="1" dirty="0" smtClean="0"/>
              <a:t> </a:t>
            </a:r>
            <a:r>
              <a:rPr lang="ru-RU" sz="2000" b="1" dirty="0" smtClean="0"/>
              <a:t>Развивающие: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Развитие интеллектуальных способностей(память,  мышление, языковая догадка)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Развитие </a:t>
            </a:r>
            <a:r>
              <a:rPr lang="ru-RU" sz="2000" dirty="0" err="1" smtClean="0"/>
              <a:t>общеучебных</a:t>
            </a:r>
            <a:r>
              <a:rPr lang="ru-RU" sz="2000" dirty="0" smtClean="0"/>
              <a:t>  умений (работать с газетой , журналом и  словарём)</a:t>
            </a:r>
          </a:p>
          <a:p>
            <a:pPr marL="482346" indent="-400050">
              <a:buNone/>
            </a:pPr>
            <a:r>
              <a:rPr lang="en-US" sz="2000" b="1" dirty="0" smtClean="0"/>
              <a:t>II. </a:t>
            </a:r>
            <a:r>
              <a:rPr lang="ru-RU" sz="2000" b="1" dirty="0" smtClean="0"/>
              <a:t>Образовательные:</a:t>
            </a:r>
          </a:p>
          <a:p>
            <a:pPr marL="482346" indent="-400050">
              <a:buFont typeface="Wingdings" pitchFamily="2" charset="2"/>
              <a:buChar char="Ø"/>
            </a:pPr>
            <a:r>
              <a:rPr lang="ru-RU" sz="2000" dirty="0" smtClean="0"/>
              <a:t>Формирование и совершенствование навыков лексики по теме «Немецкая пресса, СМИ».</a:t>
            </a:r>
          </a:p>
          <a:p>
            <a:pPr marL="482346" indent="-400050">
              <a:buFont typeface="Wingdings" pitchFamily="2" charset="2"/>
              <a:buChar char="Ø"/>
            </a:pPr>
            <a:r>
              <a:rPr lang="ru-RU" sz="2000" dirty="0" smtClean="0"/>
              <a:t>Совершенствование навыков </a:t>
            </a:r>
            <a:r>
              <a:rPr lang="ru-RU" sz="2000" dirty="0" err="1" smtClean="0"/>
              <a:t>аудирования</a:t>
            </a:r>
            <a:r>
              <a:rPr lang="ru-RU" sz="2000" dirty="0" smtClean="0"/>
              <a:t> по теме «СМИ»</a:t>
            </a:r>
          </a:p>
          <a:p>
            <a:pPr marL="482346" indent="-400050">
              <a:buFont typeface="Wingdings" pitchFamily="2" charset="2"/>
              <a:buChar char="Ø"/>
            </a:pPr>
            <a:r>
              <a:rPr lang="ru-RU" sz="1800" dirty="0" smtClean="0"/>
              <a:t>Совершенствование навыков чтения: а)с выбором  рубрик ,заголовков и названий; б) основного содержания.</a:t>
            </a:r>
          </a:p>
          <a:p>
            <a:pPr marL="482346" indent="-400050">
              <a:buFont typeface="Wingdings" pitchFamily="2" charset="2"/>
              <a:buChar char="Ø"/>
            </a:pPr>
            <a:r>
              <a:rPr lang="ru-RU" sz="1800" dirty="0" smtClean="0"/>
              <a:t>Совершенствование навыков высказывания своего  мнения о журнале и обмена мнениями.</a:t>
            </a:r>
          </a:p>
          <a:p>
            <a:pPr marL="482346" indent="-400050">
              <a:buNone/>
            </a:pPr>
            <a:endParaRPr lang="ru-RU" sz="2000" dirty="0" smtClean="0"/>
          </a:p>
          <a:p>
            <a:pPr marL="482346" indent="-400050">
              <a:buFont typeface="Wingdings" pitchFamily="2" charset="2"/>
              <a:buChar char="Ø"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III. </a:t>
            </a:r>
            <a:r>
              <a:rPr lang="ru-RU" sz="2000" b="1" dirty="0" smtClean="0"/>
              <a:t>Воспитательные: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/>
              <a:t>Ориентирование на развитие интереса к предмету немецкий язык.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Развитие интереса к чтению немецких газет и журналов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Verlauf des Unterrichts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800" b="1" dirty="0" smtClean="0"/>
              <a:t>   I. Anfang der Stunde</a:t>
            </a:r>
          </a:p>
          <a:p>
            <a:r>
              <a:rPr lang="de-DE" sz="2800" dirty="0" smtClean="0"/>
              <a:t>Die Aufgaben der Stunde und die Hausaufgabe für die nächste Stunde: Sucht im Internet die Information über die deutsche Presse für die Jugendlichen.</a:t>
            </a:r>
          </a:p>
          <a:p>
            <a:pPr>
              <a:buNone/>
            </a:pPr>
            <a:r>
              <a:rPr lang="de-DE" sz="2800" b="1" dirty="0" smtClean="0"/>
              <a:t>   II. Phonetik</a:t>
            </a:r>
          </a:p>
          <a:p>
            <a:r>
              <a:rPr lang="de-DE" sz="2800" dirty="0" smtClean="0"/>
              <a:t>Wir wiederholen die Wörter und Wortbildungen zum Thema </a:t>
            </a:r>
          </a:p>
          <a:p>
            <a:pPr>
              <a:buNone/>
            </a:pPr>
            <a:r>
              <a:rPr lang="ru-RU" sz="2800" dirty="0" smtClean="0"/>
              <a:t>    </a:t>
            </a:r>
            <a:r>
              <a:rPr lang="de-DE" sz="2800" dirty="0" smtClean="0"/>
              <a:t>„Die Massenmedien.“ Seite 182, 167.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2800" dirty="0" smtClean="0"/>
              <a:t>III. Videohören und das Gespräch</a:t>
            </a:r>
            <a:br>
              <a:rPr lang="de-DE" sz="2800" dirty="0" smtClean="0"/>
            </a:br>
            <a:r>
              <a:rPr lang="de-DE" sz="2800" dirty="0" smtClean="0"/>
              <a:t>      zum Thema „Die Massenmedien“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de-DE" sz="2000" dirty="0" smtClean="0"/>
              <a:t>Präsentation (Fragmente und der Kommentar der Lehrerin)</a:t>
            </a:r>
          </a:p>
          <a:p>
            <a:pPr lvl="1"/>
            <a:r>
              <a:rPr lang="de-DE" sz="2000" b="1" dirty="0" smtClean="0"/>
              <a:t>Die Aufgabe:</a:t>
            </a:r>
            <a:r>
              <a:rPr lang="de-DE" sz="2000" dirty="0" smtClean="0"/>
              <a:t> Seht und hört  den Kommentar des Lehrers, beachtet die neuen Benennungen, und dann beantwortet  die Fragen.</a:t>
            </a:r>
          </a:p>
          <a:p>
            <a:pPr lvl="1">
              <a:buNone/>
            </a:pPr>
            <a:r>
              <a:rPr lang="de-DE" sz="2000" dirty="0" smtClean="0"/>
              <a:t> Fragen: ( Fragen auf den Kärtchen für jeden Schüler)</a:t>
            </a:r>
          </a:p>
          <a:p>
            <a:pPr marL="859536" lvl="1" indent="-457200">
              <a:buAutoNum type="arabicPeriod"/>
            </a:pPr>
            <a:r>
              <a:rPr lang="de-DE" sz="2000" dirty="0" smtClean="0"/>
              <a:t>Was gehört zu den Massenmedien?</a:t>
            </a:r>
          </a:p>
          <a:p>
            <a:pPr marL="859536" lvl="1" indent="-457200">
              <a:buAutoNum type="arabicPeriod"/>
            </a:pPr>
            <a:r>
              <a:rPr lang="de-DE" sz="2000" dirty="0" smtClean="0"/>
              <a:t>Welche Aufgaben haben die Massenmedien?</a:t>
            </a:r>
          </a:p>
          <a:p>
            <a:pPr marL="859536" lvl="1" indent="-457200">
              <a:buAutoNum type="arabicPeriod"/>
            </a:pPr>
            <a:r>
              <a:rPr lang="de-DE" sz="2000" dirty="0" smtClean="0"/>
              <a:t>Was ist das </a:t>
            </a:r>
            <a:r>
              <a:rPr lang="de-DE" sz="2000" smtClean="0"/>
              <a:t>älteste Massenmedium?</a:t>
            </a:r>
            <a:endParaRPr lang="de-DE" sz="2000" dirty="0" smtClean="0"/>
          </a:p>
          <a:p>
            <a:pPr marL="859536" lvl="1" indent="-457200">
              <a:buAutoNum type="arabicPeriod"/>
            </a:pPr>
            <a:r>
              <a:rPr lang="de-DE" sz="2000" dirty="0" smtClean="0"/>
              <a:t>Welche deutsche Zeitungen und Zeitschriften kannst du nennen?</a:t>
            </a:r>
          </a:p>
          <a:p>
            <a:pPr marL="859536" lvl="1" indent="-457200">
              <a:buAutoNum type="arabicPeriod"/>
            </a:pPr>
            <a:r>
              <a:rPr lang="de-DE" sz="2000" dirty="0" smtClean="0"/>
              <a:t>Welche Massenmedien gebraucht ihr in euer Familie?</a:t>
            </a:r>
          </a:p>
          <a:p>
            <a:pPr marL="859536" lvl="1" indent="-457200">
              <a:buAutoNum type="arabicPeriod"/>
            </a:pPr>
            <a:r>
              <a:rPr lang="de-DE" sz="2000" dirty="0" smtClean="0"/>
              <a:t>Welche deutsche Zeitungen und Zeitschriften möchtest du lesen?</a:t>
            </a:r>
          </a:p>
          <a:p>
            <a:pPr marL="859536" lvl="1" indent="-457200">
              <a:buAutoNum type="arabicPeriod"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8497888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Die Geschichte den </a:t>
            </a:r>
            <a:r>
              <a:rPr lang="en-US" sz="36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Massenmedien</a:t>
            </a:r>
            <a:endParaRPr lang="ru-RU" sz="36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95288" y="1557338"/>
            <a:ext cx="468153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660033"/>
                </a:solidFill>
                <a:latin typeface="Book Antiqua" pitchFamily="18" charset="0"/>
              </a:rPr>
              <a:t>Das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älteste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Massenmedium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ist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,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wie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bekannt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, das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Buch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.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Seit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der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Erfindung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des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Buchdrucks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waren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Bücher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die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wichtigste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Informationsquelle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. Die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Bücher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gaben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die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Informationen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weiter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.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Dann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kamen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dazu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Zeitungen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und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Zeitschriften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.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Der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Informationaustausch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wurde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intensiver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. Und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dann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kamen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Radio und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Fernsehen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dirty="0" err="1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dazu</a:t>
            </a:r>
            <a:r>
              <a:rPr lang="en-US" sz="2400" dirty="0">
                <a:solidFill>
                  <a:srgbClr val="660033"/>
                </a:solidFill>
                <a:latin typeface="Book Antiqua" pitchFamily="18" charset="0"/>
                <a:cs typeface="Arial" charset="0"/>
              </a:rPr>
              <a:t>.</a:t>
            </a:r>
          </a:p>
        </p:txBody>
      </p:sp>
      <p:pic>
        <p:nvPicPr>
          <p:cNvPr id="6151" name="Picture 7" descr="i158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2349500"/>
            <a:ext cx="2592387" cy="2592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picture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2286000"/>
            <a:ext cx="7066851" cy="42574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5849263" y="4383509"/>
            <a:ext cx="1513107" cy="49315"/>
          </a:xfrm>
          <a:custGeom>
            <a:avLst/>
            <a:gdLst/>
            <a:ahLst/>
            <a:cxnLst/>
            <a:rect l="0" t="0" r="r" b="b"/>
            <a:pathLst/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571" tIns="36284" rIns="72571" bIns="36284"/>
          <a:lstStyle/>
          <a:p>
            <a:r>
              <a:rPr lang="ru-RU" sz="800" dirty="0" err="1">
                <a:solidFill>
                  <a:srgbClr val="434343"/>
                </a:solidFill>
                <a:latin typeface="Times New Roman" pitchFamily="18" charset="0"/>
              </a:rPr>
              <a:t>Deutschland</a:t>
            </a:r>
            <a:r>
              <a:rPr lang="ru-RU" sz="800" dirty="0">
                <a:solidFill>
                  <a:srgbClr val="434343"/>
                </a:solidFill>
                <a:latin typeface="Times New Roman" pitchFamily="18" charset="0"/>
              </a:rPr>
              <a:t> 41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9144000" cy="1292040"/>
          </a:xfrm>
          <a:prstGeom prst="rect">
            <a:avLst/>
          </a:prstGeom>
          <a:solidFill>
            <a:srgbClr val="CC0000"/>
          </a:solidFill>
          <a:ln>
            <a:miter lim="800000"/>
            <a:headEnd/>
            <a:tailEnd/>
          </a:ln>
        </p:spPr>
        <p:txBody>
          <a:bodyPr lIns="72603" tIns="36302" rIns="72603" bIns="36302">
            <a:normAutofit fontScale="90000"/>
          </a:bodyPr>
          <a:lstStyle/>
          <a:p>
            <a:pPr algn="l"/>
            <a:r>
              <a:rPr lang="de-DE" sz="4800" b="1" dirty="0">
                <a:latin typeface="Times New Roman" pitchFamily="18" charset="0"/>
              </a:rPr>
              <a:t>Was gehört zu den Massenmedien?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508066" y="1241630"/>
            <a:ext cx="4635934" cy="4025157"/>
          </a:xfrm>
          <a:prstGeom prst="rect">
            <a:avLst/>
          </a:prstGeom>
          <a:solidFill>
            <a:srgbClr val="F6FAA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2603" tIns="36302" rIns="72603" bIns="36302" anchor="ctr"/>
          <a:lstStyle/>
          <a:p>
            <a:endParaRPr lang="ru-RU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4635935" y="1639433"/>
            <a:ext cx="3867304" cy="28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2587" tIns="36293" rIns="72587" bIns="36293">
            <a:spAutoFit/>
          </a:bodyPr>
          <a:lstStyle/>
          <a:p>
            <a:pPr>
              <a:spcBef>
                <a:spcPct val="50000"/>
              </a:spcBef>
            </a:pPr>
            <a:endParaRPr lang="ru-RU" sz="1400" dirty="0"/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4508067" y="1092590"/>
            <a:ext cx="3804791" cy="358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2587" tIns="36293" rIns="72587" bIns="36293">
            <a:spAutoFit/>
          </a:bodyPr>
          <a:lstStyle/>
          <a:p>
            <a:pPr algn="ctr"/>
            <a:r>
              <a:rPr lang="de-DE" sz="3200" b="1" dirty="0">
                <a:latin typeface="Times New Roman" pitchFamily="18" charset="0"/>
              </a:rPr>
              <a:t>Zu den Massenmedien gehören Zeitungen, Zeitschriften, Bücher, Fernsehen,</a:t>
            </a:r>
            <a:br>
              <a:rPr lang="de-DE" sz="3200" b="1" dirty="0">
                <a:latin typeface="Times New Roman" pitchFamily="18" charset="0"/>
              </a:rPr>
            </a:br>
            <a:r>
              <a:rPr lang="de-DE" sz="3200" b="1" dirty="0">
                <a:latin typeface="Times New Roman" pitchFamily="18" charset="0"/>
              </a:rPr>
              <a:t>Radio, Internet.</a:t>
            </a:r>
            <a:endParaRPr lang="ru-RU" sz="3200" b="1" dirty="0">
              <a:latin typeface="Times New Roman" pitchFamily="18" charset="0"/>
            </a:endParaRPr>
          </a:p>
          <a:p>
            <a:r>
              <a:rPr lang="de-DE" sz="1400" dirty="0"/>
              <a:t/>
            </a:r>
            <a:br>
              <a:rPr lang="de-DE" sz="1400" dirty="0"/>
            </a:b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8496300" cy="11525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 dirty="0" err="1">
                <a:ln w="12700">
                  <a:solidFill>
                    <a:srgbClr val="3333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Aufgaben</a:t>
            </a:r>
            <a:r>
              <a:rPr lang="en-US" sz="3600" kern="10" dirty="0">
                <a:ln w="12700">
                  <a:solidFill>
                    <a:srgbClr val="3333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600" kern="10" dirty="0" err="1">
                <a:ln w="12700">
                  <a:solidFill>
                    <a:srgbClr val="3333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der</a:t>
            </a:r>
            <a:r>
              <a:rPr lang="en-US" sz="3600" kern="10" dirty="0">
                <a:ln w="12700">
                  <a:solidFill>
                    <a:srgbClr val="3333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600" kern="10" dirty="0" err="1">
                <a:ln w="12700">
                  <a:solidFill>
                    <a:srgbClr val="3333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Massenmedien</a:t>
            </a:r>
            <a:endParaRPr lang="ru-RU" sz="3600" kern="10" dirty="0">
              <a:ln w="12700">
                <a:solidFill>
                  <a:srgbClr val="3333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627313" y="2781300"/>
            <a:ext cx="4681537" cy="2232025"/>
            <a:chOff x="1655" y="1752"/>
            <a:chExt cx="2949" cy="1406"/>
          </a:xfrm>
        </p:grpSpPr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3334" y="2795"/>
              <a:ext cx="725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 flipV="1">
              <a:off x="3606" y="1979"/>
              <a:ext cx="998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>
              <a:off x="2880" y="175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1655" y="1979"/>
              <a:ext cx="499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auto">
            <a:xfrm flipH="1">
              <a:off x="1927" y="2795"/>
              <a:ext cx="318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73" name="Oval 5"/>
            <p:cNvSpPr>
              <a:spLocks noChangeArrowheads="1"/>
            </p:cNvSpPr>
            <p:nvPr/>
          </p:nvSpPr>
          <p:spPr bwMode="auto">
            <a:xfrm>
              <a:off x="1791" y="2160"/>
              <a:ext cx="1996" cy="862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Die Massenmedien</a:t>
              </a:r>
              <a:endParaRPr lang="ru-RU"/>
            </a:p>
          </p:txBody>
        </p:sp>
      </p:grp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684213" y="1628775"/>
            <a:ext cx="2736850" cy="20875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kontrolieren </a:t>
            </a:r>
          </a:p>
          <a:p>
            <a:r>
              <a:rPr lang="en-US"/>
              <a:t>die Entsheidungen </a:t>
            </a:r>
          </a:p>
          <a:p>
            <a:r>
              <a:rPr lang="en-US"/>
              <a:t>der politischen </a:t>
            </a:r>
          </a:p>
          <a:p>
            <a:r>
              <a:rPr lang="en-US"/>
              <a:t>Institutionen </a:t>
            </a:r>
            <a:endParaRPr lang="ru-RU"/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3563938" y="1773238"/>
            <a:ext cx="2592387" cy="1368425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kritisieren Missst</a:t>
            </a:r>
            <a:r>
              <a:rPr lang="en-US">
                <a:solidFill>
                  <a:schemeClr val="bg1"/>
                </a:solidFill>
                <a:cs typeface="Arial" charset="0"/>
              </a:rPr>
              <a:t>ände</a:t>
            </a:r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6227763" y="2205038"/>
            <a:ext cx="2663825" cy="1152525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verbreiten</a:t>
            </a:r>
            <a:r>
              <a:rPr lang="ru-RU"/>
              <a:t> </a:t>
            </a:r>
            <a:r>
              <a:rPr lang="en-US"/>
              <a:t>Informationen</a:t>
            </a:r>
            <a:endParaRPr lang="ru-RU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5795963" y="4292600"/>
            <a:ext cx="2808287" cy="1873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tragen zur </a:t>
            </a:r>
          </a:p>
          <a:p>
            <a:r>
              <a:rPr lang="en-US"/>
              <a:t>Meinungsbildung </a:t>
            </a:r>
          </a:p>
          <a:p>
            <a:r>
              <a:rPr lang="en-US"/>
              <a:t>der B</a:t>
            </a:r>
            <a:r>
              <a:rPr lang="en-US">
                <a:cs typeface="Arial" charset="0"/>
              </a:rPr>
              <a:t>ürger bei</a:t>
            </a:r>
          </a:p>
        </p:txBody>
      </p:sp>
      <p:sp>
        <p:nvSpPr>
          <p:cNvPr id="7183" name="Oval 15"/>
          <p:cNvSpPr>
            <a:spLocks noChangeArrowheads="1"/>
          </p:cNvSpPr>
          <p:nvPr/>
        </p:nvSpPr>
        <p:spPr bwMode="auto">
          <a:xfrm>
            <a:off x="900113" y="4581525"/>
            <a:ext cx="2555875" cy="1800225"/>
          </a:xfrm>
          <a:prstGeom prst="ellipse">
            <a:avLst/>
          </a:prstGeom>
          <a:solidFill>
            <a:srgbClr val="E0ADE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kommentieren </a:t>
            </a:r>
          </a:p>
          <a:p>
            <a:r>
              <a:rPr lang="en-US"/>
              <a:t>politische Probleme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5" grpId="0" animBg="1"/>
      <p:bldP spid="7177" grpId="0" animBg="1"/>
      <p:bldP spid="7179" grpId="0" animBg="1"/>
      <p:bldP spid="7181" grpId="0" animBg="1"/>
      <p:bldP spid="71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539708"/>
          </a:xfrm>
          <a:solidFill>
            <a:srgbClr val="E5E3B9"/>
          </a:solidFill>
          <a:ln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</a:bodyPr>
          <a:lstStyle/>
          <a:p>
            <a:r>
              <a:rPr lang="de-DE" b="1" dirty="0" smtClean="0">
                <a:solidFill>
                  <a:srgbClr val="003399"/>
                </a:solidFill>
                <a:latin typeface="Times New Roman" pitchFamily="18" charset="0"/>
              </a:rPr>
              <a:t>Also: Die Massenmedien</a:t>
            </a:r>
            <a:br>
              <a:rPr lang="de-DE" b="1" dirty="0" smtClean="0">
                <a:solidFill>
                  <a:srgbClr val="003399"/>
                </a:solidFill>
                <a:latin typeface="Times New Roman" pitchFamily="18" charset="0"/>
              </a:rPr>
            </a:br>
            <a:r>
              <a:rPr lang="de-DE" b="1" dirty="0" smtClean="0">
                <a:solidFill>
                  <a:srgbClr val="003399"/>
                </a:solidFill>
                <a:latin typeface="Times New Roman" pitchFamily="18" charset="0"/>
              </a:rPr>
              <a:t>      </a:t>
            </a:r>
            <a:r>
              <a:rPr lang="de-DE" b="1" dirty="0">
                <a:solidFill>
                  <a:srgbClr val="003399"/>
                </a:solidFill>
                <a:latin typeface="Times New Roman" pitchFamily="18" charset="0"/>
              </a:rPr>
              <a:t>haben </a:t>
            </a:r>
            <a:r>
              <a:rPr lang="de-DE" b="1" dirty="0" smtClean="0">
                <a:solidFill>
                  <a:srgbClr val="003399"/>
                </a:solidFill>
                <a:latin typeface="Times New Roman" pitchFamily="18" charset="0"/>
              </a:rPr>
              <a:t> folgende </a:t>
            </a:r>
            <a:r>
              <a:rPr lang="de-DE" b="1" dirty="0">
                <a:solidFill>
                  <a:srgbClr val="003399"/>
                </a:solidFill>
                <a:latin typeface="Times New Roman" pitchFamily="18" charset="0"/>
              </a:rPr>
              <a:t>Aufgaben:</a:t>
            </a:r>
            <a:endParaRPr lang="ru-RU" b="1" dirty="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99981"/>
            <a:ext cx="9144000" cy="4525973"/>
          </a:xfrm>
          <a:gradFill rotWithShape="1">
            <a:gsLst>
              <a:gs pos="0">
                <a:srgbClr val="FFFFFF"/>
              </a:gs>
              <a:gs pos="50000">
                <a:srgbClr val="EFEED5"/>
              </a:gs>
              <a:gs pos="100000">
                <a:srgbClr val="FFFFFF"/>
              </a:gs>
            </a:gsLst>
            <a:lin ang="5400000" scaled="1"/>
          </a:gradFill>
          <a:ln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  <a:noAutofit/>
          </a:bodyPr>
          <a:lstStyle/>
          <a:p>
            <a:pPr lvl="1">
              <a:buFontTx/>
              <a:buNone/>
            </a:pPr>
            <a:r>
              <a:rPr lang="de-DE" sz="2400" b="1" dirty="0">
                <a:latin typeface="Times New Roman" pitchFamily="18" charset="0"/>
              </a:rPr>
              <a:t>   </a:t>
            </a:r>
            <a: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  <a:t>a) sie kritisieren Missstände,</a:t>
            </a:r>
            <a:b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</a:br>
            <a:r>
              <a:rPr lang="de-DE" sz="2400" b="1" dirty="0">
                <a:latin typeface="Times New Roman" pitchFamily="18" charset="0"/>
              </a:rPr>
              <a:t> b) kontrollieren das Verhalten der Amtsinhaber, 	</a:t>
            </a:r>
            <a:endParaRPr lang="de-DE" sz="2400" b="1" dirty="0" smtClean="0">
              <a:latin typeface="Times New Roman" pitchFamily="18" charset="0"/>
            </a:endParaRPr>
          </a:p>
          <a:p>
            <a:pPr lvl="1">
              <a:buFontTx/>
              <a:buNone/>
            </a:pPr>
            <a:r>
              <a:rPr lang="de-DE" sz="2400" b="1" dirty="0" smtClean="0">
                <a:solidFill>
                  <a:srgbClr val="990033"/>
                </a:solidFill>
                <a:latin typeface="Times New Roman" pitchFamily="18" charset="0"/>
              </a:rPr>
              <a:t>c </a:t>
            </a:r>
            <a: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  <a:t>) tragen zur Meinungsbildung der</a:t>
            </a:r>
            <a:b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</a:br>
            <a: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  <a:t>Bürger bei, 						   	</a:t>
            </a:r>
            <a:r>
              <a:rPr lang="de-DE" sz="2400" b="1" dirty="0">
                <a:latin typeface="Times New Roman" pitchFamily="18" charset="0"/>
              </a:rPr>
              <a:t> 	 d ) machen politische Probleme und Zusammenhänge einsichtig,</a:t>
            </a:r>
            <a:br>
              <a:rPr lang="de-DE" sz="2400" b="1" dirty="0">
                <a:latin typeface="Times New Roman" pitchFamily="18" charset="0"/>
              </a:rPr>
            </a:br>
            <a: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  <a:t>	e) verbreiten Informationen,</a:t>
            </a:r>
            <a:r>
              <a:rPr lang="de-DE" sz="2400" b="1" dirty="0">
                <a:latin typeface="Times New Roman" pitchFamily="18" charset="0"/>
              </a:rPr>
              <a:t>   	  		</a:t>
            </a:r>
            <a:endParaRPr lang="de-DE" sz="2400" b="1" dirty="0" smtClean="0">
              <a:latin typeface="Times New Roman" pitchFamily="18" charset="0"/>
            </a:endParaRPr>
          </a:p>
          <a:p>
            <a:pPr lvl="1">
              <a:buFontTx/>
              <a:buNone/>
            </a:pPr>
            <a:r>
              <a:rPr lang="de-DE" sz="2400" b="1" dirty="0" smtClean="0">
                <a:latin typeface="Times New Roman" pitchFamily="18" charset="0"/>
              </a:rPr>
              <a:t> </a:t>
            </a:r>
            <a:r>
              <a:rPr lang="de-DE" sz="2400" b="1" dirty="0">
                <a:latin typeface="Times New Roman" pitchFamily="18" charset="0"/>
              </a:rPr>
              <a:t>f ) kommentieren politische Probleme 	und politische Ereignisse, </a:t>
            </a:r>
            <a:br>
              <a:rPr lang="de-DE" sz="2400" b="1" dirty="0">
                <a:latin typeface="Times New Roman" pitchFamily="18" charset="0"/>
              </a:rPr>
            </a:br>
            <a:r>
              <a:rPr lang="de-DE" sz="2400" b="1" dirty="0">
                <a:latin typeface="Times New Roman" pitchFamily="18" charset="0"/>
              </a:rPr>
              <a:t>	</a:t>
            </a:r>
            <a:endParaRPr lang="de-DE" sz="2400" b="1" dirty="0" smtClean="0">
              <a:latin typeface="Times New Roman" pitchFamily="18" charset="0"/>
            </a:endParaRPr>
          </a:p>
          <a:p>
            <a:pPr lvl="1">
              <a:buFontTx/>
              <a:buNone/>
            </a:pPr>
            <a:r>
              <a:rPr lang="de-DE" sz="2400" b="1" dirty="0" smtClean="0">
                <a:solidFill>
                  <a:srgbClr val="990033"/>
                </a:solidFill>
                <a:latin typeface="Times New Roman" pitchFamily="18" charset="0"/>
              </a:rPr>
              <a:t>g</a:t>
            </a:r>
            <a: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  <a:t>) kontrollieren die Entscheidungen der politischen </a:t>
            </a:r>
            <a:r>
              <a:rPr lang="de-DE" sz="2400" b="1" dirty="0" err="1">
                <a:solidFill>
                  <a:srgbClr val="990033"/>
                </a:solidFill>
                <a:latin typeface="Times New Roman" pitchFamily="18" charset="0"/>
              </a:rPr>
              <a:t>Instutionen</a:t>
            </a:r>
            <a:r>
              <a:rPr lang="de-DE" sz="2400" b="1" dirty="0">
                <a:solidFill>
                  <a:srgbClr val="990033"/>
                </a:solidFill>
                <a:latin typeface="Times New Roman" pitchFamily="18" charset="0"/>
              </a:rPr>
              <a:t>.</a:t>
            </a:r>
          </a:p>
          <a:p>
            <a:r>
              <a:rPr lang="de-DE" sz="2400" b="1" dirty="0">
                <a:latin typeface="Times New Roman" pitchFamily="18" charset="0"/>
              </a:rPr>
              <a:t/>
            </a:r>
            <a:br>
              <a:rPr lang="de-DE" sz="2400" b="1" dirty="0">
                <a:latin typeface="Times New Roman" pitchFamily="18" charset="0"/>
              </a:rPr>
            </a:br>
            <a:endParaRPr lang="ru-RU" sz="24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9144000" cy="6858000"/>
          </a:xfrm>
          <a:gradFill rotWithShape="1">
            <a:gsLst>
              <a:gs pos="0">
                <a:srgbClr val="B1EDED"/>
              </a:gs>
              <a:gs pos="50000">
                <a:srgbClr val="FFFFFF"/>
              </a:gs>
              <a:gs pos="100000">
                <a:srgbClr val="B1EDED"/>
              </a:gs>
            </a:gsLst>
            <a:lin ang="5400000" scaled="1"/>
          </a:gradFill>
          <a:ln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de-DE" sz="3800" b="1" dirty="0">
                <a:latin typeface="Times New Roman" pitchFamily="18" charset="0"/>
              </a:rPr>
              <a:t>Man nennt die Massenmedien die vierte Macht, denn sie haben eine große Macht nicht nur über die Bürger des Landes, sondern auch über staatliche Institutionen.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de-DE" sz="3100" b="1" dirty="0">
                <a:latin typeface="Times New Roman" pitchFamily="18" charset="0"/>
              </a:rPr>
              <a:t/>
            </a:r>
            <a:br>
              <a:rPr lang="de-DE" sz="3100" b="1" dirty="0">
                <a:latin typeface="Times New Roman" pitchFamily="18" charset="0"/>
              </a:rPr>
            </a:br>
            <a:endParaRPr lang="de-DE" sz="38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de-DE" sz="3100" b="1" dirty="0">
                <a:latin typeface="Times New Roman" pitchFamily="18" charset="0"/>
              </a:rPr>
              <a:t/>
            </a:r>
            <a:br>
              <a:rPr lang="de-DE" sz="3100" b="1" dirty="0">
                <a:latin typeface="Times New Roman" pitchFamily="18" charset="0"/>
              </a:rPr>
            </a:br>
            <a:r>
              <a:rPr lang="de-DE" sz="4100" b="1" dirty="0" smtClean="0">
                <a:solidFill>
                  <a:srgbClr val="990099"/>
                </a:solidFill>
                <a:latin typeface="Times New Roman" pitchFamily="18" charset="0"/>
              </a:rPr>
              <a:t>Macht bitte Bekanntschaft mit den deutschen Zeitungen und Zeitschriften.</a:t>
            </a:r>
            <a:endParaRPr lang="de-DE" sz="4100" b="1" dirty="0">
              <a:solidFill>
                <a:srgbClr val="990099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de-DE" sz="3500" b="1" dirty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de-DE" sz="3500" b="1" dirty="0">
                <a:solidFill>
                  <a:srgbClr val="990099"/>
                </a:solidFill>
                <a:latin typeface="Times New Roman" pitchFamily="18" charset="0"/>
              </a:rPr>
            </a:br>
            <a:endParaRPr lang="de-DE" sz="3500" b="1" dirty="0">
              <a:solidFill>
                <a:srgbClr val="99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239543" y="2509559"/>
            <a:ext cx="4904457" cy="823004"/>
          </a:xfrm>
          <a:noFill/>
          <a:ln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de-DE" sz="3300" b="1" dirty="0"/>
              <a:t>Zeitungsland Deutschland:</a:t>
            </a:r>
            <a:endParaRPr lang="ru-RU" sz="3300" b="1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0" y="3727079"/>
            <a:ext cx="9144000" cy="3130921"/>
          </a:xfrm>
          <a:noFill/>
          <a:ln w="12700">
            <a:solidFill>
              <a:srgbClr val="990033"/>
            </a:solidFill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</a:bodyPr>
          <a:lstStyle/>
          <a:p>
            <a:r>
              <a:rPr lang="de-DE" sz="2900" b="1" dirty="0">
                <a:solidFill>
                  <a:srgbClr val="003399"/>
                </a:solidFill>
                <a:latin typeface="Times New Roman" pitchFamily="18" charset="0"/>
              </a:rPr>
              <a:t>349 </a:t>
            </a:r>
            <a:r>
              <a:rPr lang="de-DE" sz="2900" b="1" u="sng" dirty="0">
                <a:solidFill>
                  <a:srgbClr val="003399"/>
                </a:solidFill>
                <a:latin typeface="Times New Roman" pitchFamily="18" charset="0"/>
              </a:rPr>
              <a:t>Tageszeitungen</a:t>
            </a:r>
            <a:r>
              <a:rPr lang="de-DE" sz="2500" b="1" u="sng" dirty="0">
                <a:latin typeface="Times New Roman" pitchFamily="18" charset="0"/>
              </a:rPr>
              <a:t> </a:t>
            </a:r>
            <a:r>
              <a:rPr lang="de-DE" sz="2500" b="1" dirty="0">
                <a:latin typeface="Times New Roman" pitchFamily="18" charset="0"/>
              </a:rPr>
              <a:t>erscheinen in Deutschland mit einer Auflage von 22,6 Millionen Exemplaren täglich. Hinzu kommen </a:t>
            </a:r>
            <a:r>
              <a:rPr lang="de-DE" sz="2900" b="1" dirty="0">
                <a:solidFill>
                  <a:srgbClr val="003399"/>
                </a:solidFill>
                <a:latin typeface="Times New Roman" pitchFamily="18" charset="0"/>
              </a:rPr>
              <a:t>25 </a:t>
            </a:r>
            <a:r>
              <a:rPr lang="de-DE" sz="2900" b="1" u="sng" dirty="0">
                <a:solidFill>
                  <a:srgbClr val="003399"/>
                </a:solidFill>
                <a:latin typeface="Times New Roman" pitchFamily="18" charset="0"/>
              </a:rPr>
              <a:t>Wochenzeitungen</a:t>
            </a:r>
            <a:r>
              <a:rPr lang="de-DE" sz="2500" b="1" u="sng" dirty="0">
                <a:latin typeface="Times New Roman" pitchFamily="18" charset="0"/>
              </a:rPr>
              <a:t> </a:t>
            </a:r>
            <a:r>
              <a:rPr lang="de-DE" sz="2500" b="1" dirty="0">
                <a:latin typeface="Times New Roman" pitchFamily="18" charset="0"/>
              </a:rPr>
              <a:t>und </a:t>
            </a:r>
            <a:r>
              <a:rPr lang="de-DE" sz="2900" b="1" dirty="0">
                <a:solidFill>
                  <a:srgbClr val="003399"/>
                </a:solidFill>
                <a:latin typeface="Times New Roman" pitchFamily="18" charset="0"/>
              </a:rPr>
              <a:t>7</a:t>
            </a:r>
            <a:r>
              <a:rPr lang="de-DE" sz="2500" b="1" dirty="0">
                <a:solidFill>
                  <a:srgbClr val="003399"/>
                </a:solidFill>
                <a:latin typeface="Times New Roman" pitchFamily="18" charset="0"/>
              </a:rPr>
              <a:t> </a:t>
            </a:r>
            <a:r>
              <a:rPr lang="de-DE" sz="2900" b="1" u="sng" dirty="0">
                <a:solidFill>
                  <a:srgbClr val="003399"/>
                </a:solidFill>
                <a:latin typeface="Times New Roman" pitchFamily="18" charset="0"/>
              </a:rPr>
              <a:t>Sonntagszeitungen</a:t>
            </a:r>
            <a:r>
              <a:rPr lang="de-DE" sz="2900" b="1" dirty="0">
                <a:solidFill>
                  <a:srgbClr val="003399"/>
                </a:solidFill>
                <a:latin typeface="Times New Roman" pitchFamily="18" charset="0"/>
              </a:rPr>
              <a:t> </a:t>
            </a:r>
            <a:r>
              <a:rPr lang="de-DE" sz="2500" b="1" dirty="0">
                <a:latin typeface="Times New Roman" pitchFamily="18" charset="0"/>
              </a:rPr>
              <a:t>mit 6,2 Millionen Auflage. Die Kernkompetenz der Tageszeitung liegt bei aktuellen Ereignissen aus der Region. Bei überregionalen aktuellen Themen und Hintergründen liegt die Tageszeitung gleichauf mit dem Hörfunk.</a:t>
            </a:r>
            <a:endParaRPr lang="ru-RU" sz="2500" b="1" dirty="0">
              <a:latin typeface="Times New Roman" pitchFamily="18" charset="0"/>
            </a:endParaRPr>
          </a:p>
        </p:txBody>
      </p:sp>
      <p:pic>
        <p:nvPicPr>
          <p:cNvPr id="2253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8881160" cy="3677764"/>
          </a:xfrm>
          <a:noFill/>
          <a:ln>
            <a:miter lim="800000"/>
            <a:headEnd/>
            <a:tailEnd/>
          </a:ln>
        </p:spPr>
      </p:pic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969813" y="2235590"/>
            <a:ext cx="4174188" cy="12427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2603" tIns="36302" rIns="72603" bIns="36302" anchor="ctr"/>
          <a:lstStyle/>
          <a:p>
            <a:endParaRPr lang="ru-RU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366204" y="2364903"/>
            <a:ext cx="3777796" cy="1242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2571" tIns="36284" rIns="72571" bIns="36284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800" b="1" dirty="0"/>
              <a:t>Zeitungsland Deutschland</a:t>
            </a:r>
            <a:endParaRPr lang="ru-RU" sz="3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0382" y="0"/>
            <a:ext cx="8953618" cy="109259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C0DECE"/>
              </a:gs>
            </a:gsLst>
            <a:lin ang="5400000" scaled="1"/>
          </a:gradFill>
          <a:ln>
            <a:miter lim="800000"/>
            <a:headEnd/>
            <a:tailEnd/>
          </a:ln>
        </p:spPr>
        <p:txBody>
          <a:bodyPr lIns="72603" tIns="36302" rIns="72603" bIns="36302">
            <a:normAutofit fontScale="90000"/>
          </a:bodyPr>
          <a:lstStyle/>
          <a:p>
            <a:r>
              <a:rPr lang="de-DE" b="1" dirty="0">
                <a:solidFill>
                  <a:srgbClr val="800080"/>
                </a:solidFill>
                <a:latin typeface="Times New Roman" pitchFamily="18" charset="0"/>
              </a:rPr>
              <a:t>Jeden Morgen kaufen die Deutschen Zeitungen und Zeitschriften.</a:t>
            </a:r>
            <a:br>
              <a:rPr lang="de-DE" b="1" dirty="0">
                <a:solidFill>
                  <a:srgbClr val="800080"/>
                </a:solidFill>
                <a:latin typeface="Times New Roman" pitchFamily="18" charset="0"/>
              </a:rPr>
            </a:br>
            <a:r>
              <a:rPr lang="de-DE" sz="3200" b="1" dirty="0">
                <a:solidFill>
                  <a:srgbClr val="800080"/>
                </a:solidFill>
                <a:latin typeface="Times New Roman" pitchFamily="18" charset="0"/>
              </a:rPr>
              <a:t>	</a:t>
            </a:r>
            <a:br>
              <a:rPr lang="de-DE" sz="3200" b="1" dirty="0">
                <a:solidFill>
                  <a:srgbClr val="800080"/>
                </a:solidFill>
                <a:latin typeface="Times New Roman" pitchFamily="18" charset="0"/>
              </a:rPr>
            </a:br>
            <a:r>
              <a:rPr lang="de-DE" sz="3600" b="1" dirty="0">
                <a:latin typeface="Times New Roman" pitchFamily="18" charset="0"/>
              </a:rPr>
              <a:t>Besonders beliebt  sind die Zeitungen: «Berliner Zeitung», «Die Zeit</a:t>
            </a:r>
            <a:r>
              <a:rPr lang="de-DE" sz="3600" b="1" i="1" dirty="0">
                <a:latin typeface="Times New Roman" pitchFamily="18" charset="0"/>
              </a:rPr>
              <a:t>», </a:t>
            </a:r>
            <a:r>
              <a:rPr lang="de-DE" sz="3600" b="1" dirty="0">
                <a:latin typeface="Times New Roman" pitchFamily="18" charset="0"/>
              </a:rPr>
              <a:t>«Die Welt», «Süddeutsche Zeitung»,			 «Frankfurter Allgemeine»,</a:t>
            </a:r>
            <a:r>
              <a:rPr lang="de-DE" b="1" dirty="0">
                <a:latin typeface="Times New Roman" pitchFamily="18" charset="0"/>
              </a:rPr>
              <a:t/>
            </a:r>
            <a:br>
              <a:rPr lang="de-DE" b="1" dirty="0">
                <a:latin typeface="Times New Roman" pitchFamily="18" charset="0"/>
              </a:rPr>
            </a:br>
            <a:r>
              <a:rPr lang="de-DE" b="1" dirty="0">
                <a:latin typeface="Times New Roman" pitchFamily="18" charset="0"/>
              </a:rPr>
              <a:t/>
            </a:r>
            <a:br>
              <a:rPr lang="de-DE" b="1" dirty="0">
                <a:latin typeface="Times New Roman" pitchFamily="18" charset="0"/>
              </a:rPr>
            </a:br>
            <a:endParaRPr lang="ru-RU" b="1" dirty="0">
              <a:latin typeface="Times New Roman" pitchFamily="18" charset="0"/>
            </a:endParaRPr>
          </a:p>
        </p:txBody>
      </p:sp>
      <p:pic>
        <p:nvPicPr>
          <p:cNvPr id="116740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5" y="2441910"/>
            <a:ext cx="7500990" cy="3630296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963812"/>
          </a:xfrm>
          <a:gradFill rotWithShape="1">
            <a:gsLst>
              <a:gs pos="0">
                <a:srgbClr val="FFFFFF"/>
              </a:gs>
              <a:gs pos="50000">
                <a:srgbClr val="AEF2EA"/>
              </a:gs>
              <a:gs pos="100000">
                <a:srgbClr val="FFFFFF"/>
              </a:gs>
            </a:gsLst>
            <a:lin ang="18900000" scaled="1"/>
          </a:gradFill>
          <a:ln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de-DE" b="1" dirty="0">
                <a:latin typeface="Times New Roman" pitchFamily="18" charset="0"/>
              </a:rPr>
              <a:t>Die Zeitschriften: «Der Spiegel», «Bunte», «Focus», «P. M », «Stern», «Brigitte».</a:t>
            </a:r>
            <a:br>
              <a:rPr lang="de-DE" b="1" dirty="0">
                <a:latin typeface="Times New Roman" pitchFamily="18" charset="0"/>
              </a:rPr>
            </a:br>
            <a:endParaRPr lang="ru-RU" b="1" dirty="0">
              <a:latin typeface="Times New Roman" pitchFamily="18" charset="0"/>
            </a:endParaRP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72603" tIns="36302" rIns="72603" bIns="36302" numCol="1" anchor="t" anchorCtr="0" compatLnSpc="1">
            <a:prstTxWarp prst="textNoShape">
              <a:avLst/>
            </a:prstTxWarp>
          </a:bodyPr>
          <a:lstStyle/>
          <a:p>
            <a:endParaRPr lang="de-DE" sz="2200" dirty="0"/>
          </a:p>
          <a:p>
            <a:endParaRPr lang="ru-RU" sz="2200" dirty="0"/>
          </a:p>
        </p:txBody>
      </p:sp>
      <p:pic>
        <p:nvPicPr>
          <p:cNvPr id="11776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037236"/>
            <a:ext cx="9144000" cy="4825147"/>
          </a:xfrm>
          <a:noFill/>
          <a:ln>
            <a:miter lim="800000"/>
            <a:headEnd/>
            <a:tailEnd/>
          </a:ln>
        </p:spPr>
      </p:pic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0" y="2037237"/>
            <a:ext cx="5667405" cy="598349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18900000" scaled="1"/>
          </a:gradFill>
          <a:ln w="9525">
            <a:pattFill prst="shingle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lIns="72603" tIns="36302" rIns="72603" bIns="36302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DE" sz="2800" dirty="0" smtClean="0"/>
              <a:t>   </a:t>
            </a:r>
            <a:r>
              <a:rPr lang="de-DE" sz="2800" dirty="0" err="1" smtClean="0"/>
              <a:t>IV.Lesen</a:t>
            </a:r>
            <a:r>
              <a:rPr lang="de-DE" sz="2800" dirty="0" smtClean="0"/>
              <a:t> a). Die selbstständige, schriftliche   Arbeit   mit  der deutschen Presse.</a:t>
            </a:r>
            <a:br>
              <a:rPr lang="de-DE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772816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400" b="1" dirty="0" smtClean="0"/>
              <a:t>Aufgabe: </a:t>
            </a:r>
            <a:r>
              <a:rPr lang="de-DE" sz="2400" dirty="0" smtClean="0"/>
              <a:t>Die Schüler bekommen:</a:t>
            </a:r>
          </a:p>
          <a:p>
            <a:pPr marL="539496" indent="-457200">
              <a:buAutoNum type="arabicParenR"/>
            </a:pPr>
            <a:r>
              <a:rPr lang="de-DE" sz="2400" dirty="0" smtClean="0"/>
              <a:t>die deutschen  Zeitungen und Zeitschriften,</a:t>
            </a:r>
          </a:p>
          <a:p>
            <a:pPr marL="539496" indent="-457200">
              <a:buAutoNum type="arabicParenR"/>
            </a:pPr>
            <a:r>
              <a:rPr lang="de-DE" sz="2400" dirty="0" smtClean="0"/>
              <a:t>die Aufgaben mit den Fragen(</a:t>
            </a:r>
            <a:r>
              <a:rPr lang="de-DE" sz="2000" dirty="0" smtClean="0"/>
              <a:t>auf den Kärtchen).</a:t>
            </a:r>
            <a:endParaRPr lang="de-DE" sz="2400" dirty="0" smtClean="0"/>
          </a:p>
          <a:p>
            <a:pPr marL="539496" indent="-457200">
              <a:buNone/>
            </a:pPr>
            <a:r>
              <a:rPr lang="de-DE" sz="2400" dirty="0" smtClean="0"/>
              <a:t>   I</a:t>
            </a:r>
            <a:r>
              <a:rPr lang="de-DE" sz="2400" b="1" dirty="0" smtClean="0"/>
              <a:t>.   Blättert die Zeitung und schreibe:</a:t>
            </a:r>
          </a:p>
          <a:p>
            <a:pPr marL="539496" indent="-457200">
              <a:buAutoNum type="arabicParenR"/>
            </a:pPr>
            <a:r>
              <a:rPr lang="de-DE" sz="2400" dirty="0" smtClean="0"/>
              <a:t>Wie heißt die Zeitung?</a:t>
            </a:r>
          </a:p>
          <a:p>
            <a:pPr marL="539496" indent="-457200">
              <a:buAutoNum type="arabicParenR"/>
            </a:pPr>
            <a:r>
              <a:rPr lang="de-DE" sz="2400" dirty="0" smtClean="0"/>
              <a:t>Welche Rubriken hat die Zeitung?</a:t>
            </a:r>
          </a:p>
          <a:p>
            <a:pPr marL="539496" indent="-457200">
              <a:buNone/>
            </a:pPr>
            <a:endParaRPr lang="de-DE" sz="2400" dirty="0" smtClean="0"/>
          </a:p>
          <a:p>
            <a:pPr marL="539496" indent="-457200">
              <a:buNone/>
            </a:pPr>
            <a:endParaRPr lang="de-DE" sz="2800" dirty="0" smtClean="0"/>
          </a:p>
          <a:p>
            <a:pPr marL="539496" indent="-457200">
              <a:buNone/>
            </a:pPr>
            <a:endParaRPr lang="de-DE" sz="2800" dirty="0" smtClean="0"/>
          </a:p>
          <a:p>
            <a:pPr marL="539496" indent="-457200">
              <a:buNone/>
            </a:pPr>
            <a:endParaRPr lang="de-DE" sz="2800" dirty="0" smtClean="0"/>
          </a:p>
          <a:p>
            <a:pPr marL="539496" indent="-457200">
              <a:buNone/>
            </a:pPr>
            <a:endParaRPr lang="de-DE" sz="2800" dirty="0" smtClean="0"/>
          </a:p>
          <a:p>
            <a:pPr marL="539496" indent="-457200"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2800" dirty="0" smtClean="0"/>
              <a:t>Die Fotos aus dem Deutschunterricht</a:t>
            </a:r>
            <a:endParaRPr lang="ru-RU" sz="2800" dirty="0"/>
          </a:p>
        </p:txBody>
      </p:sp>
      <p:pic>
        <p:nvPicPr>
          <p:cNvPr id="1026" name="Picture 2" descr="D:\Мои документы\мои фото\Фото с мобильного\Images\Школа\Фото-00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125125"/>
            <a:ext cx="6529425" cy="48970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28794" y="6143644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solidFill>
                  <a:srgbClr val="00B050"/>
                </a:solidFill>
              </a:rPr>
              <a:t>Politische Zeitungen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мои фото\Фото с мобильного\Images\Школа\Фото-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85794"/>
            <a:ext cx="7733583" cy="514353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71670" y="6215082"/>
            <a:ext cx="571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rgbClr val="00B050"/>
                </a:solidFill>
              </a:rPr>
              <a:t>Die Zeitschriften für die Jugendlichen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ои документы\мои фото\Фото с мобильного\Images\Школа\Фото-0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28" y="500041"/>
            <a:ext cx="6858049" cy="51435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6000768"/>
            <a:ext cx="5857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solidFill>
                  <a:srgbClr val="00B050"/>
                </a:solidFill>
              </a:rPr>
              <a:t>Die Zeitschriften </a:t>
            </a:r>
          </a:p>
          <a:p>
            <a:pPr algn="ctr"/>
            <a:r>
              <a:rPr lang="de-DE" sz="2800" dirty="0" smtClean="0">
                <a:solidFill>
                  <a:srgbClr val="00B050"/>
                </a:solidFill>
              </a:rPr>
              <a:t>für die Jugendlichen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2800" dirty="0" smtClean="0"/>
              <a:t> V. Meine Meinung über die deutsche Presse</a:t>
            </a:r>
            <a:br>
              <a:rPr lang="de-DE" sz="2800" dirty="0" smtClean="0"/>
            </a:br>
            <a:r>
              <a:rPr lang="de-DE" sz="2800" dirty="0" smtClean="0"/>
              <a:t>Sprechen zum Thema. Die Paararbeit.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de-DE" sz="2400" dirty="0" smtClean="0"/>
              <a:t>Aufgabe:         Sagt eure Meinung zum Thema.</a:t>
            </a:r>
          </a:p>
          <a:p>
            <a:pPr algn="ctr">
              <a:buNone/>
            </a:pPr>
            <a:r>
              <a:rPr lang="de-DE" sz="2400" dirty="0" smtClean="0"/>
              <a:t>       Antwortet auf diese Fragen. Arbeitet zu zweit.</a:t>
            </a:r>
          </a:p>
          <a:p>
            <a:pPr algn="ctr">
              <a:buNone/>
            </a:pPr>
            <a:r>
              <a:rPr lang="ru-RU" sz="2400" dirty="0" smtClean="0"/>
              <a:t>                                 </a:t>
            </a:r>
            <a:r>
              <a:rPr lang="de-DE" sz="2400" dirty="0" smtClean="0"/>
              <a:t>Fragen</a:t>
            </a:r>
            <a:r>
              <a:rPr lang="ru-RU" sz="2400" dirty="0" smtClean="0"/>
              <a:t> </a:t>
            </a:r>
            <a:r>
              <a:rPr lang="de-DE" sz="2400" dirty="0" smtClean="0"/>
              <a:t>(auf den Kärtchen). </a:t>
            </a:r>
            <a:endParaRPr lang="ru-RU" sz="2400" dirty="0" smtClean="0"/>
          </a:p>
          <a:p>
            <a:pPr>
              <a:buNone/>
            </a:pPr>
            <a:r>
              <a:rPr lang="de-DE" sz="2400" dirty="0" smtClean="0"/>
              <a:t>1. Welche Zeitungen haben dir gefallen?</a:t>
            </a:r>
            <a:r>
              <a:rPr lang="ru-RU" sz="2400" dirty="0" smtClean="0"/>
              <a:t>(понравились)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2. Welche Zeitschriften haben dir gefallen?</a:t>
            </a:r>
          </a:p>
          <a:p>
            <a:pPr>
              <a:buNone/>
            </a:pPr>
            <a:r>
              <a:rPr lang="de-DE" sz="2400" dirty="0" smtClean="0"/>
              <a:t>3. Welche Zeitungen und Zeitschriften möchtest du selbst lesen ?</a:t>
            </a:r>
            <a:r>
              <a:rPr lang="ru-RU" sz="2400" dirty="0" smtClean="0"/>
              <a:t> (сам)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4. Was empfiehlst </a:t>
            </a:r>
            <a:r>
              <a:rPr lang="ru-RU" sz="2400" dirty="0" smtClean="0"/>
              <a:t>(советуешь)</a:t>
            </a:r>
            <a:r>
              <a:rPr lang="de-DE" sz="2400" dirty="0" smtClean="0"/>
              <a:t> du deinem Freund zu lesen?</a:t>
            </a: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2800" dirty="0" smtClean="0"/>
              <a:t>Wörter und Redemittel zu den Antworten</a:t>
            </a:r>
            <a:br>
              <a:rPr lang="de-DE" sz="2800" dirty="0" smtClean="0"/>
            </a:br>
            <a:r>
              <a:rPr lang="de-DE" sz="2800" dirty="0" smtClean="0"/>
              <a:t>(auf den Kärtchen)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Gebraucht folgende Redemittel:</a:t>
            </a:r>
          </a:p>
          <a:p>
            <a:pPr marL="539496" indent="-457200">
              <a:buAutoNum type="arabicPeriod"/>
            </a:pPr>
            <a:r>
              <a:rPr lang="de-DE" sz="2000" dirty="0" smtClean="0"/>
              <a:t>Meiner Meinung nach, …</a:t>
            </a:r>
          </a:p>
          <a:p>
            <a:pPr marL="539496" indent="-457200">
              <a:buAutoNum type="arabicPeriod"/>
            </a:pPr>
            <a:r>
              <a:rPr lang="de-DE" sz="2000" dirty="0" smtClean="0"/>
              <a:t>Mir gefallen…</a:t>
            </a:r>
          </a:p>
          <a:p>
            <a:pPr marL="539496" indent="-457200">
              <a:buAutoNum type="arabicPeriod"/>
            </a:pPr>
            <a:r>
              <a:rPr lang="de-DE" sz="2000" dirty="0" smtClean="0"/>
              <a:t>Ich möchte gern… lesen.</a:t>
            </a:r>
          </a:p>
          <a:p>
            <a:pPr marL="539496" indent="-457200">
              <a:buAutoNum type="arabicPeriod"/>
            </a:pPr>
            <a:r>
              <a:rPr lang="de-DE" sz="2000" dirty="0" smtClean="0"/>
              <a:t>Ich empfehle dir … zu lesen (zu blättern).</a:t>
            </a:r>
          </a:p>
          <a:p>
            <a:pPr marL="539496" indent="-457200">
              <a:buAutoNum type="arabicPeriod"/>
            </a:pPr>
            <a:r>
              <a:rPr lang="de-DE" sz="2000" dirty="0" smtClean="0"/>
              <a:t>Und du? Wie ist deine Meinung?</a:t>
            </a:r>
          </a:p>
          <a:p>
            <a:pPr marL="539496" indent="-457200">
              <a:buAutoNum type="arabicPeriod"/>
            </a:pPr>
            <a:r>
              <a:rPr lang="de-DE" sz="2000" dirty="0" smtClean="0"/>
              <a:t>Sieh mal! Dieser Artikel (dieser Bericht, dieser Brief, dieses Spiel) kann interessant sein </a:t>
            </a:r>
            <a:r>
              <a:rPr lang="ru-RU" sz="2000" dirty="0" smtClean="0"/>
              <a:t>(Эта статья, заметка, письмо, игра…) может быть интересной.</a:t>
            </a:r>
            <a:endParaRPr lang="de-DE" sz="2000" dirty="0" smtClean="0"/>
          </a:p>
          <a:p>
            <a:pPr marL="539496" indent="-457200">
              <a:buAutoNum type="arabicPeriod"/>
            </a:pPr>
            <a:r>
              <a:rPr lang="de-DE" sz="2000" dirty="0" smtClean="0"/>
              <a:t>Ich bin mit dir (nicht) einverstanden. </a:t>
            </a:r>
            <a:r>
              <a:rPr lang="ru-RU" sz="2000" dirty="0" smtClean="0"/>
              <a:t>( Я с тобой (не) согласен.</a:t>
            </a:r>
            <a:endParaRPr lang="de-DE" sz="2000" dirty="0" smtClean="0"/>
          </a:p>
          <a:p>
            <a:pPr marL="539496" indent="-457200">
              <a:buAutoNum type="arabicPeriod"/>
            </a:pPr>
            <a:endParaRPr lang="de-DE" sz="2000" dirty="0" smtClean="0"/>
          </a:p>
          <a:p>
            <a:pPr marL="539496" indent="-457200">
              <a:buAutoNum type="arabicPeriod"/>
            </a:pPr>
            <a:endParaRPr lang="de-DE" sz="2400" dirty="0" smtClean="0"/>
          </a:p>
          <a:p>
            <a:pPr marL="539496" indent="-457200">
              <a:buAutoNum type="arabicPeriod"/>
            </a:pPr>
            <a:endParaRPr lang="de-DE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2800" dirty="0" smtClean="0"/>
              <a:t>VI.  Das Ende der Stunde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Die Noten für die Schüler.</a:t>
            </a:r>
          </a:p>
          <a:p>
            <a:r>
              <a:rPr lang="de-DE" dirty="0" smtClean="0"/>
              <a:t>Erfahrungen</a:t>
            </a:r>
          </a:p>
          <a:p>
            <a:pPr>
              <a:buFont typeface="Wingdings" pitchFamily="2" charset="2"/>
              <a:buChar char="Ø"/>
            </a:pPr>
            <a:r>
              <a:rPr lang="de-DE" sz="2400" dirty="0" smtClean="0"/>
              <a:t>Womit bin ich zufrieden?</a:t>
            </a:r>
          </a:p>
          <a:p>
            <a:pPr>
              <a:buNone/>
            </a:pPr>
            <a:r>
              <a:rPr lang="de-DE" sz="2400" dirty="0" smtClean="0"/>
              <a:t>  Das Thema war interessant für meine Schüler. Alle Schüler arbeiteten aktiv und mit Interesse. Sie erweitern ihre Kenntnisse. Die neuen Technologien helfen uns, den Lehrern, unseren Unterricht besser zu organisieren.</a:t>
            </a:r>
          </a:p>
          <a:p>
            <a:pPr>
              <a:buNone/>
            </a:pPr>
            <a:endParaRPr lang="de-DE" sz="2400" dirty="0" smtClean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719</TotalTime>
  <Words>778</Words>
  <Application>Microsoft Office PowerPoint</Application>
  <PresentationFormat>Экран (4:3)</PresentationFormat>
  <Paragraphs>103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Die Aufgaben der Stunde  Задачи урока     </vt:lpstr>
      <vt:lpstr>III. Воспитательные:</vt:lpstr>
      <vt:lpstr>Verlauf des Unterrichts</vt:lpstr>
      <vt:lpstr>III. Videohören und das Gespräch       zum Thema „Die Massenmedien“</vt:lpstr>
      <vt:lpstr>Презентация PowerPoint</vt:lpstr>
      <vt:lpstr>Was gehört zu den Massenmedien?</vt:lpstr>
      <vt:lpstr>Презентация PowerPoint</vt:lpstr>
      <vt:lpstr>Also: Die Massenmedien       haben  folgende Aufgaben:</vt:lpstr>
      <vt:lpstr>Презентация PowerPoint</vt:lpstr>
      <vt:lpstr>Zeitungsland Deutschland:</vt:lpstr>
      <vt:lpstr>Jeden Morgen kaufen die Deutschen Zeitungen und Zeitschriften.   Besonders beliebt  sind die Zeitungen: «Berliner Zeitung», «Die Zeit», «Die Welt», «Süddeutsche Zeitung»,    «Frankfurter Allgemeine»,  </vt:lpstr>
      <vt:lpstr>Die Zeitschriften: «Der Spiegel», «Bunte», «Focus», «P. M », «Stern», «Brigitte». </vt:lpstr>
      <vt:lpstr>   IV.Lesen a). Die selbstständige, schriftliche   Arbeit   mit  der deutschen Presse. </vt:lpstr>
      <vt:lpstr>Die Fotos aus dem Deutschunterricht</vt:lpstr>
      <vt:lpstr>Презентация PowerPoint</vt:lpstr>
      <vt:lpstr>Презентация PowerPoint</vt:lpstr>
      <vt:lpstr> V. Meine Meinung über die deutsche Presse Sprechen zum Thema. Die Paararbeit.</vt:lpstr>
      <vt:lpstr>Wörter und Redemittel zu den Antworten (auf den Kärtchen)</vt:lpstr>
      <vt:lpstr>VI.  Das Ende der Stunde</vt:lpstr>
    </vt:vector>
  </TitlesOfParts>
  <Company>ССОШ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ГМОУ»Сельцовская СОШ»</dc:title>
  <dc:creator>User</dc:creator>
  <cp:lastModifiedBy>1</cp:lastModifiedBy>
  <cp:revision>319</cp:revision>
  <dcterms:created xsi:type="dcterms:W3CDTF">2012-03-15T07:39:32Z</dcterms:created>
  <dcterms:modified xsi:type="dcterms:W3CDTF">2017-02-04T10:29:06Z</dcterms:modified>
</cp:coreProperties>
</file>